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7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0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852160" cy="5852160"/>
          </a:xfrm>
          <a:prstGeom prst="ellipse">
            <a:avLst/>
          </a:prstGeom>
          <a:solidFill>
            <a:srgbClr val="5D0FE8">
              <a:alpha val="18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-2194560" y="4206240"/>
            <a:ext cx="5120640" cy="5120640"/>
          </a:xfrm>
          <a:prstGeom prst="ellipse">
            <a:avLst/>
          </a:prstGeom>
          <a:solidFill>
            <a:srgbClr val="5D0FE8">
              <a:alpha val="14000"/>
            </a:srgbClr>
          </a:solidFill>
          <a:ln/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B79CFF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79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1920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B79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D'UTILISATION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MonSuiviDiag,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prise en main en 11 étapes.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685800" y="434340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FC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diagnostiqueur seul au cabinet qui suit toute une équipe : l'essentiel pour être opérationnel en quelques minutes.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85800" y="5212080"/>
            <a:ext cx="5029200" cy="566928"/>
          </a:xfrm>
          <a:prstGeom prst="roundRect">
            <a:avLst>
              <a:gd name="adj" fmla="val 50000"/>
            </a:avLst>
          </a:prstGeom>
          <a:solidFill>
            <a:srgbClr val="5D0FE8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85800" y="5212080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en ligne :  monsuividiag.fr/aide.html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85800" y="6355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Édité par WebProMax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10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852160" cy="5852160"/>
          </a:xfrm>
          <a:prstGeom prst="ellipse">
            <a:avLst/>
          </a:prstGeom>
          <a:solidFill>
            <a:srgbClr val="5D0FE8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206240"/>
            <a:ext cx="5120640" cy="5120640"/>
          </a:xfrm>
          <a:prstGeom prst="ellipse">
            <a:avLst/>
          </a:prstGeom>
          <a:solidFill>
            <a:srgbClr val="5D0FE8">
              <a:alpha val="1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5" name="Shape 3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B79CFF"/>
          </a:solidFill>
          <a:ln/>
        </p:spPr>
      </p:sp>
      <p:sp>
        <p:nvSpPr>
          <p:cNvPr id="6" name="Text 4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79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2011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B79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11 · BESOIN D'AIDE ?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3774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répond vite.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3429000"/>
            <a:ext cx="82296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 complet en ligne
</a:t>
            </a:r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B79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monsuividiag.fr/aide.html
</a:t>
            </a:r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question, un bug
</a:t>
            </a:r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FC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Mes demandes » dans votre espace, avec suivi par ticket
</a:t>
            </a:r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Nous écrire
</a:t>
            </a:r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FC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contact@monsuividiag.fr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6126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MonSuiviDiag est édité par WebProMax — sites, extranets, coffres-forts numériques, applications métier.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10 · VOTRE EXCEL REPRIS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Vous suivez déjà tout dans un tableur ?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Envoyez-nous le fichier.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« Guide &amp; services » de votre espace cabinet : Excel, CSV ou ODS, quelle que soit sa structure.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Payez 9,90 €, une seule fois.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Paiement sécurisé Mollie, sans abonnement et sans engagement.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483864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4838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44728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injecte vos données.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Diagnostiqueurs, certifications, dates, formations continues, contrôles : en ligne sous 48 h ouvrées.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4754880"/>
            <a:ext cx="10789920" cy="1051560"/>
          </a:xfrm>
          <a:prstGeom prst="roundRect">
            <a:avLst>
              <a:gd name="adj" fmla="val 8696"/>
            </a:avLst>
          </a:prstGeom>
          <a:solidFill>
            <a:srgbClr val="F6F3FC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4754880"/>
            <a:ext cx="54864" cy="105156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" y="4956048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289304" y="4882896"/>
            <a:ext cx="10012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Zéro ressaisie, zéro invention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289304" y="5175504"/>
            <a:ext cx="10012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 suivi devient vivant : les alertes J-90, J-30 et J-7 partent sur vos vraies dates. Si une colonne est ambiguë, on vous écrit avant de trancher — aucune date n'est devinée.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1 · DÉMARRER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Créez votre espace en 30 secondes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mon espace.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Choisissez votre profil : diagnostiqueur seul, cabinet, ou invité.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 email.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Vous recevez un lien de connexion. Pas de mot de passe à retenir.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685032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685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648456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prêt.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Vos certifications officielles se chargent automatiquement.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5074920"/>
            <a:ext cx="5943600" cy="1097280"/>
          </a:xfrm>
          <a:prstGeom prst="roundRect">
            <a:avLst>
              <a:gd name="adj" fmla="val 8333"/>
            </a:avLst>
          </a:prstGeom>
          <a:solidFill>
            <a:srgbClr val="F6F3FC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5074920"/>
            <a:ext cx="54864" cy="109728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5276088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289304" y="5202936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Connexion sécurisée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289304" y="5495544"/>
            <a:ext cx="5166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Activez une passkey (Face ID, empreinte, Windows Hello) : plus rapide et plus sûr, surtout pour un compte cabinet.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6976872" y="1810512"/>
            <a:ext cx="4700016" cy="3008376"/>
          </a:xfrm>
          <a:prstGeom prst="roundRect">
            <a:avLst>
              <a:gd name="adj" fmla="val 2736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  <a:effectLst>
            <a:outerShdw sx="100000" sy="100000" kx="0" ky="0" algn="bl" rotWithShape="0" blurRad="177800" dist="63500" dir="5400000">
              <a:srgbClr val="3A2A55">
                <a:alpha val="28000"/>
              </a:srgbClr>
            </a:outerShdw>
          </a:effectLst>
        </p:spPr>
      </p:sp>
      <p:pic>
        <p:nvPicPr>
          <p:cNvPr id="23" name="Image 1" descr="C:/Users/zbeul/AppData/Local/Temp/claude/C--Users-zbeul-Documents-PROJETS-MONSUIVIDIAG/cfa8600b-b0cf-400a-b810-c7fe1feb38e0/scratchpad/shot-solo-cockpi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874520"/>
            <a:ext cx="4572000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2 · VOS ÉCHÉANCES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Tout votre cycle de 7 ans, en clair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que j'ai à faire.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Contrôles du cycle et formations continues, avec leur date.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Cochez, datez, joignez.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justificatif PDF se range en face de chaque obligation.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685032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685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648456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vous alerte.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rappel par email à J-90, J-30 et J-7 avant chaque échéance.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5074920"/>
            <a:ext cx="5943600" cy="1097280"/>
          </a:xfrm>
          <a:prstGeom prst="roundRect">
            <a:avLst>
              <a:gd name="adj" fmla="val 8333"/>
            </a:avLst>
          </a:prstGeom>
          <a:solidFill>
            <a:srgbClr val="F6F3FC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5074920"/>
            <a:ext cx="54864" cy="109728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5276088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289304" y="5202936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Rien n'est inventé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289304" y="5495544"/>
            <a:ext cx="5166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périodicités sont indicatives. Les dates réelles sont fixées par votre organisme certificateur, qui fait foi.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6976872" y="1810512"/>
            <a:ext cx="4700016" cy="3008376"/>
          </a:xfrm>
          <a:prstGeom prst="roundRect">
            <a:avLst>
              <a:gd name="adj" fmla="val 2736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  <a:effectLst>
            <a:outerShdw sx="100000" sy="100000" kx="0" ky="0" algn="bl" rotWithShape="0" blurRad="177800" dist="63500" dir="5400000">
              <a:srgbClr val="3A2A55">
                <a:alpha val="28000"/>
              </a:srgbClr>
            </a:outerShdw>
          </a:effectLst>
        </p:spPr>
      </p:sp>
      <p:pic>
        <p:nvPicPr>
          <p:cNvPr id="23" name="Image 1" descr="C:/Users/zbeul/AppData/Local/Temp/claude/C--Users-zbeul-Documents-PROJETS-MONSUIVIDIAG/cfa8600b-b0cf-400a-b810-c7fe1feb38e0/scratchpad/shot-a-prevoi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874520"/>
            <a:ext cx="4572000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3 · FORMATIONS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Vos formations, comptées et prouvées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Ajoutez la formation.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Domaine, date, heures, et l'attestation en PDF.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624328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624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587752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Reliez-la à son échéance.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case correspondante se coche dans « Ce que j'ai à faire ».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483864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4838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44728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heures s'additionnent.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vous alerte s'il en manque sur le cycle.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4754880"/>
            <a:ext cx="10789920" cy="1051560"/>
          </a:xfrm>
          <a:prstGeom prst="roundRect">
            <a:avLst>
              <a:gd name="adj" fmla="val 8696"/>
            </a:avLst>
          </a:prstGeom>
          <a:solidFill>
            <a:srgbClr val="F6F3FC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4754880"/>
            <a:ext cx="54864" cy="105156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4956048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289304" y="4882896"/>
            <a:ext cx="10012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dossier toujours prêt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289304" y="5175504"/>
            <a:ext cx="10012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justificatif est rangé en face de son obligation : le jour de l'audit, tout est là, en un clic.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4 · ESPACE CABINET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Constituez et suivez votre équipe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874520"/>
            <a:ext cx="2880360" cy="1234440"/>
          </a:xfrm>
          <a:prstGeom prst="roundRect">
            <a:avLst>
              <a:gd name="adj" fmla="val 7407"/>
            </a:avLst>
          </a:prstGeom>
          <a:solidFill>
            <a:srgbClr val="EEF1FF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0116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F5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OFFICIEL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68680" y="228600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Ajouté depuis l'annuaire du Ministère, sans son accord. Vous voyez ses certifications et expirations.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703320" y="1874520"/>
            <a:ext cx="2880360" cy="1234440"/>
          </a:xfrm>
          <a:prstGeom prst="roundRect">
            <a:avLst>
              <a:gd name="adj" fmla="val 7407"/>
            </a:avLst>
          </a:prstGeom>
          <a:solidFill>
            <a:srgbClr val="EAFAF0"/>
          </a:solidFill>
          <a:ln/>
        </p:spPr>
      </p:sp>
      <p:sp>
        <p:nvSpPr>
          <p:cNvPr id="12" name="Text 10"/>
          <p:cNvSpPr/>
          <p:nvPr/>
        </p:nvSpPr>
        <p:spPr>
          <a:xfrm>
            <a:off x="3886200" y="20116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CONNECTÉ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886200" y="228600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a accepté votre invitation. Vous voyez aussi ses formations, contrôles et habilitations.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85800" y="342900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429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39242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Ajouter depuis l'annuaire.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Cherchez par nom ou par raison sociale (tout un cabinet d'un coup).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4489704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4897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453128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Inviter par email.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diagnostiqueur passe « Connecté » après son consentement.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85800" y="534924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5349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34440" y="531266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Relancez en un clic.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Suivez le taux d'activation ; relancez invitations et retards en masse.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976872" y="1810512"/>
            <a:ext cx="4700016" cy="3236976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  <a:effectLst>
            <a:outerShdw sx="100000" sy="100000" kx="0" ky="0" algn="bl" rotWithShape="0" blurRad="177800" dist="63500" dir="5400000">
              <a:srgbClr val="3A2A55">
                <a:alpha val="28000"/>
              </a:srgbClr>
            </a:outerShdw>
          </a:effectLst>
        </p:spPr>
      </p:sp>
      <p:pic>
        <p:nvPicPr>
          <p:cNvPr id="24" name="Image 0" descr="C:/Users/zbeul/AppData/Local/Temp/claude/C--Users-zbeul-Documents-PROJETS-MONSUIVIDIAG/cfa8600b-b0cf-400a-b810-c7fe1feb38e0/scratchpad/shot-equip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0" y="1874520"/>
            <a:ext cx="4572000" cy="3108960"/>
          </a:xfrm>
          <a:prstGeom prst="rect">
            <a:avLst/>
          </a:prstGeom>
        </p:spPr>
      </p:pic>
      <p:sp>
        <p:nvSpPr>
          <p:cNvPr id="25" name="Shape 22"/>
          <p:cNvSpPr/>
          <p:nvPr/>
        </p:nvSpPr>
        <p:spPr>
          <a:xfrm>
            <a:off x="7040880" y="5166360"/>
            <a:ext cx="4572000" cy="960120"/>
          </a:xfrm>
          <a:prstGeom prst="roundRect">
            <a:avLst>
              <a:gd name="adj" fmla="val 9524"/>
            </a:avLst>
          </a:prstGeom>
          <a:solidFill>
            <a:srgbClr val="F6F3FC"/>
          </a:solidFill>
          <a:ln/>
        </p:spPr>
      </p:sp>
      <p:sp>
        <p:nvSpPr>
          <p:cNvPr id="26" name="Shape 23"/>
          <p:cNvSpPr/>
          <p:nvPr/>
        </p:nvSpPr>
        <p:spPr>
          <a:xfrm>
            <a:off x="7040880" y="5166360"/>
            <a:ext cx="54864" cy="96012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2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048" y="5367528"/>
            <a:ext cx="292608" cy="29260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644384" y="5294376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gratuits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7644384" y="5586984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Suivez 5 diagnostiqueurs offerts. Au-delà, abonnement cabinet sans engagement.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ÉTAPES 5 &amp; 6 · LA FICHE D'UN DIAGNOSTIQUEUR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clic sur son nom : tout ce qu'il a à faire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Cliquez sur le nom.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Compteurs (retard, sous 30 j, sous 90 j) et liste colorée des échéances.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Agenda.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Ajoutez une échéance de formation à votre propre agenda (Google, Outlook, Apple).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685032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685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648456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Planifier un RDV.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Date, heure, message : le diagnostiqueur reçoit l'invitation calendrier par email.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4544568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544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507992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Rappel / Gérer.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Relancez-le par email, ou saisissez son suivi à sa place.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85800" y="5349240"/>
            <a:ext cx="10789920" cy="868680"/>
          </a:xfrm>
          <a:prstGeom prst="roundRect">
            <a:avLst>
              <a:gd name="adj" fmla="val 10526"/>
            </a:avLst>
          </a:prstGeom>
          <a:solidFill>
            <a:srgbClr val="F6F3FC"/>
          </a:solidFill>
          <a:ln/>
        </p:spPr>
      </p:sp>
      <p:sp>
        <p:nvSpPr>
          <p:cNvPr id="21" name="Shape 19"/>
          <p:cNvSpPr/>
          <p:nvPr/>
        </p:nvSpPr>
        <p:spPr>
          <a:xfrm>
            <a:off x="685800" y="5349240"/>
            <a:ext cx="54864" cy="86868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5550408"/>
            <a:ext cx="292608" cy="29260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289304" y="5477256"/>
            <a:ext cx="10012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L'invitation part avec l'événement en pièce jointe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289304" y="5769864"/>
            <a:ext cx="10012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l'ouvre pour l'ajouter à son agenda, avec un rappel automatique. Chaque envoi est tracé au journal.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7 · ORGANISATION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Bureaux et budget prévisionnel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Créez vos bureaux.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Affectez chaque diagnostiqueur ; la barre en tête filtre par bureau.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Finance.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budget conformité sur 12 mois : formations, contrôles, recertifications.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88620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886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84962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Vos tarifs.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Ajustez les tarifs de référence, ou saisissez le coût réel.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976872" y="1810512"/>
            <a:ext cx="4700016" cy="3236976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  <a:effectLst>
            <a:outerShdw sx="100000" sy="100000" kx="0" ky="0" algn="bl" rotWithShape="0" blurRad="177800" dist="63500" dir="5400000">
              <a:srgbClr val="3A2A55">
                <a:alpha val="28000"/>
              </a:srgbClr>
            </a:outerShdw>
          </a:effectLst>
        </p:spPr>
      </p:sp>
      <p:pic>
        <p:nvPicPr>
          <p:cNvPr id="18" name="Image 0" descr="C:/Users/zbeul/AppData/Local/Temp/claude/C--Users-zbeul-Documents-PROJETS-MONSUIVIDIAG/cfa8600b-b0cf-400a-b810-c7fe1feb38e0/scratchpad/shot-domain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0" y="1874520"/>
            <a:ext cx="457200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8 · EXPORTS &amp; PARTAGE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Sortez vos données, partagez sans donner d'accès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52578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221992"/>
            <a:ext cx="548640" cy="548640"/>
          </a:xfrm>
          <a:prstGeom prst="ellipse">
            <a:avLst/>
          </a:prstGeom>
          <a:solidFill>
            <a:srgbClr val="F6F3FC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2359152"/>
            <a:ext cx="274320" cy="2743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645920" y="2185416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bord Excel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645920" y="2496312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KPI, échéancier, vue par diagnostiqueur, calendrier 12 mois.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263640" y="1965960"/>
            <a:ext cx="52578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492240" y="2221992"/>
            <a:ext cx="548640" cy="548640"/>
          </a:xfrm>
          <a:prstGeom prst="ellipse">
            <a:avLst/>
          </a:prstGeom>
          <a:solidFill>
            <a:srgbClr val="F6F3FC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359152"/>
            <a:ext cx="274320" cy="274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223760" y="2185416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 PDF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7223760" y="2496312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conformité de l'équipe, version imprimable prête à envoyer.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685800" y="3383280"/>
            <a:ext cx="52578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914400" y="3639312"/>
            <a:ext cx="548640" cy="548640"/>
          </a:xfrm>
          <a:prstGeom prst="ellipse">
            <a:avLst/>
          </a:prstGeom>
          <a:solidFill>
            <a:srgbClr val="F6F3FC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3776472"/>
            <a:ext cx="274320" cy="2743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645920" y="3602736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Dossier d'audit ZIP</a:t>
            </a:r>
            <a:endParaRPr lang="en-US" sz="1450" dirty="0"/>
          </a:p>
        </p:txBody>
      </p:sp>
      <p:sp>
        <p:nvSpPr>
          <p:cNvPr id="22" name="Text 17"/>
          <p:cNvSpPr/>
          <p:nvPr/>
        </p:nvSpPr>
        <p:spPr>
          <a:xfrm>
            <a:off x="1645920" y="3913632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les justificatifs, un dossier par personne, avec sommaire.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263640" y="3383280"/>
            <a:ext cx="52578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CE8F2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6492240" y="3639312"/>
            <a:ext cx="548640" cy="548640"/>
          </a:xfrm>
          <a:prstGeom prst="ellipse">
            <a:avLst/>
          </a:prstGeom>
          <a:solidFill>
            <a:srgbClr val="F6F3FC"/>
          </a:solidFill>
          <a:ln/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776472"/>
            <a:ext cx="274320" cy="27432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223760" y="3602736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Lien lecture seule</a:t>
            </a:r>
            <a:endParaRPr lang="en-US" sz="1450" dirty="0"/>
          </a:p>
        </p:txBody>
      </p:sp>
      <p:sp>
        <p:nvSpPr>
          <p:cNvPr id="27" name="Text 21"/>
          <p:cNvSpPr/>
          <p:nvPr/>
        </p:nvSpPr>
        <p:spPr>
          <a:xfrm>
            <a:off x="7223760" y="3913632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vue de conformité pour un donneur d'ordre. Révocable.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685800" y="4937760"/>
            <a:ext cx="10789920" cy="914400"/>
          </a:xfrm>
          <a:prstGeom prst="roundRect">
            <a:avLst>
              <a:gd name="adj" fmla="val 10000"/>
            </a:avLst>
          </a:prstGeom>
          <a:solidFill>
            <a:srgbClr val="F6F3FC"/>
          </a:solidFill>
          <a:ln/>
        </p:spPr>
      </p:sp>
      <p:sp>
        <p:nvSpPr>
          <p:cNvPr id="29" name="Shape 23"/>
          <p:cNvSpPr/>
          <p:nvPr/>
        </p:nvSpPr>
        <p:spPr>
          <a:xfrm>
            <a:off x="685800" y="4937760"/>
            <a:ext cx="54864" cy="91440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5138928"/>
            <a:ext cx="292608" cy="292608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289304" y="5065776"/>
            <a:ext cx="10012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Conformité RGPD</a:t>
            </a:r>
            <a:endParaRPr lang="en-US" sz="1350" dirty="0"/>
          </a:p>
        </p:txBody>
      </p:sp>
      <p:sp>
        <p:nvSpPr>
          <p:cNvPr id="32" name="Text 25"/>
          <p:cNvSpPr/>
          <p:nvPr/>
        </p:nvSpPr>
        <p:spPr>
          <a:xfrm>
            <a:off x="1289304" y="5358384"/>
            <a:ext cx="10012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accord de sous-traitance (DPA) téléchargeable pour votre mise en conformité, dans « Partage &amp; conformité RGPD ».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46304" cy="146304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10896"/>
            <a:ext cx="109728" cy="109728"/>
          </a:xfrm>
          <a:prstGeom prst="ellipse">
            <a:avLst/>
          </a:prstGeom>
          <a:solidFill>
            <a:srgbClr val="5D0FE8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1248" y="2560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MonSuiviDiag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0" y="274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4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d'emploi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74980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D0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9 · À PLUSIEURS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005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1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Co-gestionnaires et traçabilité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685800" y="1965960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965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1929384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Invitez un collègue.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« gestion » (tout modifier) ou « consultation » (lecture seule).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825496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34440" y="27889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Chacun son compte.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accèdent au même espace cabinet depuis leur propre login.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3483864"/>
            <a:ext cx="384048" cy="384048"/>
          </a:xfrm>
          <a:prstGeom prst="ellipse">
            <a:avLst/>
          </a:prstGeom>
          <a:solidFill>
            <a:srgbClr val="5D0FE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4838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344728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d'activité.  </a:t>
            </a:r>
            <a:pPr indent="0" marL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action est tracée : quoi, par qui, quand.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85800" y="4754880"/>
            <a:ext cx="10789920" cy="1051560"/>
          </a:xfrm>
          <a:prstGeom prst="roundRect">
            <a:avLst>
              <a:gd name="adj" fmla="val 8696"/>
            </a:avLst>
          </a:prstGeom>
          <a:solidFill>
            <a:srgbClr val="F6F3FC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4754880"/>
            <a:ext cx="54864" cy="1051560"/>
          </a:xfrm>
          <a:prstGeom prst="rect">
            <a:avLst/>
          </a:prstGeom>
          <a:solidFill>
            <a:srgbClr val="5D0FE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4956048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289304" y="4882896"/>
            <a:ext cx="10012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51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Pensé pour les cabinets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289304" y="5175504"/>
            <a:ext cx="10012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4A43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Assistant, référent qualité, associé : plusieurs mains sur un même compte, en toute sécurité et sans perte d'information.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2026-07-22T08:56:44Z</dcterms:created>
  <dcterms:modified xsi:type="dcterms:W3CDTF">2026-07-22T08:56:44Z</dcterms:modified>
</cp:coreProperties>
</file>